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16.jpg" ContentType="image/jpg"/>
  <Override PartName="/ppt/tags/tag2.xml" ContentType="application/vnd.openxmlformats-officedocument.presentationml.tags+xml"/>
  <Override PartName="/ppt/media/image38.jpg" ContentType="image/jpg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52" r:id="rId2"/>
    <p:sldId id="549" r:id="rId3"/>
    <p:sldId id="413" r:id="rId4"/>
    <p:sldId id="550" r:id="rId5"/>
    <p:sldId id="551" r:id="rId6"/>
    <p:sldId id="408" r:id="rId7"/>
    <p:sldId id="410" r:id="rId8"/>
    <p:sldId id="54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8DDC2-678D-4433-831A-18D755FAFCE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A7850-2835-4BE2-9875-74C225019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39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5A381-B66E-4612-A8A3-BE9A0AEA1B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27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C3357-B14C-48B3-B9B9-1910AFE972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11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EC2F2E36-23BD-421E-B532-0BC5E0315C3F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90752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F64C3357-B14C-48B3-B9B9-1910AFE972B6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90752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F2E36-23BD-421E-B532-0BC5E0315C3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D8EF5-9E81-488C-A0DF-7D8EA2B1C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BE7E15D-67AC-4E16-AB65-DB574DE0B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4CF05D-2ED3-4F1F-8A0F-6AFAECFE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A66CFD-F279-421D-8BAD-F89102D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98945F-0015-4879-A4D5-E96D6F1C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69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212D4-90A3-4D40-A54B-F58F84F5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BAF6D9-C517-4584-9BC1-13BD2D4FB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918524-EADD-4277-BDC1-80B01F32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C0CFF9-F6DE-4B3E-A593-E4B3EB7E0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C5920-1150-4C0D-B316-96611D13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8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4F5E3B-A98C-4914-AD2D-952846B83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67F516-0485-47F8-8E8D-C462BF780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616E68-50EA-49FA-8A6C-B7216310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5E9502-431F-4A55-AE30-36FE6AC0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62E9-9F36-4EF8-8C47-95B37C60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2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F5BCC-61AA-4F88-8961-EE7C8BCC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784674-2EAC-4550-A5C9-88F8F8F6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7462AB-FB24-4E47-90B9-D80A8953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5BDE0E-7270-46C8-ADFE-6F3F5F18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D2D1BD-D6CE-4314-89C5-853AB73A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1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9AC5A-0CFC-4A55-8F31-3D3AFCB0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DEBA78-504A-4A51-B733-AE06FD653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C25665-93C8-4B01-BEA3-FE84CDEE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7DA8AA-8AEC-44C7-A971-EDB70F0E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A0E516-90FF-4364-A629-3FAB740D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4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A10B00-2F1B-41FD-8266-FCB5E2A6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FE5C4A-75CA-4043-91AE-8B6197B31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A7A36-43B5-4EA3-BD11-EA92DFBE9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7935B6-6EB8-46B5-9302-8DF2A48E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A79CA5-B23A-4D98-A160-1307392D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8432C-268C-49F2-A2C3-A18F102A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56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C3A3C-98A5-44EF-9DCC-19FFDF062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6DBB54-12ED-4EA2-8591-F332E605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CBC911-E066-44D3-9E8E-602DA3905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54356C-D81D-4D94-8F26-220038C03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9B29E9-A910-4BE1-868A-7AA5CA6BD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E06D29-00C9-4C46-AD04-686FB992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11697C1-24DF-49A1-9DE5-7CA8DA1F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70AD78-83AA-41CA-B6BB-B6D90EB83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8D7B5-3D3C-4D84-9985-5F148DCF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A41F67-7A53-4712-9A41-9619D8E7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460026-9C37-4213-A85D-D19C6EE1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D16FD6-E413-4222-96ED-4C35C0CB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EED3F66-2FD9-46B8-B847-0E1D2856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F1DA29-9A06-44C0-8265-95BB6E0D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C65CEE-4406-4654-BE2D-15824CCB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71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673A-1525-420C-83C2-7184ED3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802C64-11CA-4550-A5CC-5C59936A6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7880C-E1A6-4880-88BB-06CD1692B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A8396D-8192-40D9-A134-9DBB79F7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192FA9-DDDC-4DEF-9967-1A8A2C37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4E705E-F266-4074-96B6-259DEDE0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71296-3BB5-4E26-ACD4-65EEBB1F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608EAF-B76B-4B36-9A9E-BFC79D26E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C475B0-9D42-40BA-B38F-04477F0D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0BEEAD-6168-4C57-B6BC-2D30A1B7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08E0C5-1D7B-4037-9A92-974221DD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DD5624-D5CF-4305-BDF0-3B1A1AD0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12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6DE7102-3129-4B94-B473-DEBD1B3E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07CA86-DA16-4E41-BF2B-41447247C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769E85-2904-48D0-9706-05F545598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B8C4-ADCC-4F86-B1A4-F72C328A20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16321-A76C-4A44-9571-08376C619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34D8E-2CF0-468A-89F2-81DD0C712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18349-9C78-490B-AF7D-5B749DCB88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7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26" Type="http://schemas.openxmlformats.org/officeDocument/2006/relationships/image" Target="../media/image24.png"/><Relationship Id="rId39" Type="http://schemas.openxmlformats.org/officeDocument/2006/relationships/image" Target="../media/image36.jpg"/><Relationship Id="rId21" Type="http://schemas.openxmlformats.org/officeDocument/2006/relationships/image" Target="../media/image19.png"/><Relationship Id="rId34" Type="http://schemas.openxmlformats.org/officeDocument/2006/relationships/image" Target="../media/image3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oleObject" Target="../embeddings/oleObject1.bin"/><Relationship Id="rId38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3.jp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2.jpg"/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jpg"/><Relationship Id="rId9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7.png"/><Relationship Id="rId5" Type="http://schemas.openxmlformats.org/officeDocument/2006/relationships/image" Target="../media/image43.jpg"/><Relationship Id="rId10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6.png"/><Relationship Id="rId15" Type="http://schemas.openxmlformats.org/officeDocument/2006/relationships/image" Target="../media/image37.png"/><Relationship Id="rId10" Type="http://schemas.openxmlformats.org/officeDocument/2006/relationships/image" Target="../media/image49.jpg"/><Relationship Id="rId4" Type="http://schemas.openxmlformats.org/officeDocument/2006/relationships/image" Target="../media/image41.png"/><Relationship Id="rId9" Type="http://schemas.openxmlformats.org/officeDocument/2006/relationships/image" Target="../media/image48.jp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jp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4.jpg"/><Relationship Id="rId11" Type="http://schemas.openxmlformats.org/officeDocument/2006/relationships/image" Target="../media/image37.png"/><Relationship Id="rId5" Type="http://schemas.openxmlformats.org/officeDocument/2006/relationships/image" Target="../media/image53.png"/><Relationship Id="rId10" Type="http://schemas.openxmlformats.org/officeDocument/2006/relationships/image" Target="../media/image35.png"/><Relationship Id="rId4" Type="http://schemas.openxmlformats.org/officeDocument/2006/relationships/image" Target="../media/image5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8.png"/><Relationship Id="rId11" Type="http://schemas.openxmlformats.org/officeDocument/2006/relationships/image" Target="../media/image34.png"/><Relationship Id="rId5" Type="http://schemas.openxmlformats.org/officeDocument/2006/relationships/image" Target="../media/image57.png"/><Relationship Id="rId10" Type="http://schemas.openxmlformats.org/officeDocument/2006/relationships/image" Target="../media/image31.e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5609417"/>
            <a:ext cx="12192000" cy="1248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38100" dir="16200000" rotWithShape="0">
              <a:srgbClr val="1DA975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Picture 11" descr="A car charging at a charging station&#10;&#10;Description automatically generated">
            <a:extLst>
              <a:ext uri="{FF2B5EF4-FFF2-40B4-BE49-F238E27FC236}">
                <a16:creationId xmlns:a16="http://schemas.microsoft.com/office/drawing/2014/main" id="{295B70DF-F3EA-6F56-D30F-AE537DC3D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93700"/>
            <a:ext cx="120904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1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object 811"/>
          <p:cNvSpPr/>
          <p:nvPr/>
        </p:nvSpPr>
        <p:spPr>
          <a:xfrm>
            <a:off x="8662318" y="7878786"/>
            <a:ext cx="13970" cy="16510"/>
          </a:xfrm>
          <a:custGeom>
            <a:avLst/>
            <a:gdLst/>
            <a:ahLst/>
            <a:cxnLst/>
            <a:rect l="l" t="t" r="r" b="b"/>
            <a:pathLst>
              <a:path w="13970" h="16509">
                <a:moveTo>
                  <a:pt x="10883" y="16332"/>
                </a:moveTo>
                <a:lnTo>
                  <a:pt x="8166" y="13614"/>
                </a:lnTo>
                <a:lnTo>
                  <a:pt x="0" y="13614"/>
                </a:lnTo>
                <a:lnTo>
                  <a:pt x="13614" y="0"/>
                </a:lnTo>
                <a:lnTo>
                  <a:pt x="13614" y="5448"/>
                </a:lnTo>
                <a:lnTo>
                  <a:pt x="10883" y="8166"/>
                </a:lnTo>
                <a:lnTo>
                  <a:pt x="13614" y="13614"/>
                </a:lnTo>
                <a:lnTo>
                  <a:pt x="8166" y="13614"/>
                </a:lnTo>
                <a:lnTo>
                  <a:pt x="2717" y="16332"/>
                </a:lnTo>
                <a:lnTo>
                  <a:pt x="10883" y="16332"/>
                </a:lnTo>
                <a:close/>
              </a:path>
            </a:pathLst>
          </a:custGeom>
          <a:solidFill>
            <a:srgbClr val="4D566B">
              <a:alpha val="21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223" name="标题 1"/>
          <p:cNvSpPr txBox="1"/>
          <p:nvPr/>
        </p:nvSpPr>
        <p:spPr>
          <a:xfrm>
            <a:off x="777290" y="460692"/>
            <a:ext cx="5547995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Product Matrix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231" name="图片 123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6200000">
            <a:off x="2607864" y="-589889"/>
            <a:ext cx="66486" cy="3060000"/>
          </a:xfrm>
          <a:prstGeom prst="rect">
            <a:avLst/>
          </a:prstGeom>
        </p:spPr>
      </p:pic>
      <p:grpSp>
        <p:nvGrpSpPr>
          <p:cNvPr id="36" name="object 13">
            <a:extLst>
              <a:ext uri="{FF2B5EF4-FFF2-40B4-BE49-F238E27FC236}">
                <a16:creationId xmlns:a16="http://schemas.microsoft.com/office/drawing/2014/main" id="{397B73DD-D879-4AD0-A633-38BB3DBE6194}"/>
              </a:ext>
            </a:extLst>
          </p:cNvPr>
          <p:cNvGrpSpPr/>
          <p:nvPr/>
        </p:nvGrpSpPr>
        <p:grpSpPr>
          <a:xfrm>
            <a:off x="3677347" y="3064885"/>
            <a:ext cx="1912620" cy="589915"/>
            <a:chOff x="3514344" y="3112007"/>
            <a:chExt cx="1912620" cy="589915"/>
          </a:xfrm>
        </p:grpSpPr>
        <p:pic>
          <p:nvPicPr>
            <p:cNvPr id="37" name="object 14">
              <a:extLst>
                <a:ext uri="{FF2B5EF4-FFF2-40B4-BE49-F238E27FC236}">
                  <a16:creationId xmlns:a16="http://schemas.microsoft.com/office/drawing/2014/main" id="{A3175FA3-6EFD-405E-ADFC-236073956E3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4344" y="3112007"/>
              <a:ext cx="1912619" cy="589787"/>
            </a:xfrm>
            <a:prstGeom prst="rect">
              <a:avLst/>
            </a:prstGeom>
          </p:spPr>
        </p:pic>
        <p:pic>
          <p:nvPicPr>
            <p:cNvPr id="38" name="object 15">
              <a:extLst>
                <a:ext uri="{FF2B5EF4-FFF2-40B4-BE49-F238E27FC236}">
                  <a16:creationId xmlns:a16="http://schemas.microsoft.com/office/drawing/2014/main" id="{595ED1DA-2BAC-4458-8548-6D4D4963FBF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0104" y="3208019"/>
              <a:ext cx="1181099" cy="437387"/>
            </a:xfrm>
            <a:prstGeom prst="rect">
              <a:avLst/>
            </a:prstGeom>
          </p:spPr>
        </p:pic>
        <p:pic>
          <p:nvPicPr>
            <p:cNvPr id="39" name="object 16">
              <a:extLst>
                <a:ext uri="{FF2B5EF4-FFF2-40B4-BE49-F238E27FC236}">
                  <a16:creationId xmlns:a16="http://schemas.microsoft.com/office/drawing/2014/main" id="{7EA8E73A-CEBF-48F0-AD01-20D64DA06B0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2068" y="3139440"/>
              <a:ext cx="1757171" cy="434339"/>
            </a:xfrm>
            <a:prstGeom prst="rect">
              <a:avLst/>
            </a:prstGeom>
          </p:spPr>
        </p:pic>
      </p:grpSp>
      <p:sp>
        <p:nvSpPr>
          <p:cNvPr id="40" name="object 17">
            <a:extLst>
              <a:ext uri="{FF2B5EF4-FFF2-40B4-BE49-F238E27FC236}">
                <a16:creationId xmlns:a16="http://schemas.microsoft.com/office/drawing/2014/main" id="{256AF4EA-DCBF-463E-8552-A55C0E7113D3}"/>
              </a:ext>
            </a:extLst>
          </p:cNvPr>
          <p:cNvSpPr txBox="1"/>
          <p:nvPr/>
        </p:nvSpPr>
        <p:spPr>
          <a:xfrm>
            <a:off x="4188609" y="3197484"/>
            <a:ext cx="89026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微软雅黑"/>
                <a:cs typeface="微软雅黑"/>
              </a:rPr>
              <a:t>80kW</a:t>
            </a:r>
            <a:r>
              <a:rPr sz="1050" b="1" spc="265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微软雅黑"/>
                <a:cs typeface="微软雅黑"/>
              </a:rPr>
              <a:t>Series</a:t>
            </a:r>
            <a:endParaRPr sz="1050" dirty="0">
              <a:latin typeface="微软雅黑"/>
              <a:cs typeface="微软雅黑"/>
            </a:endParaRPr>
          </a:p>
        </p:txBody>
      </p:sp>
      <p:grpSp>
        <p:nvGrpSpPr>
          <p:cNvPr id="46" name="object 23">
            <a:extLst>
              <a:ext uri="{FF2B5EF4-FFF2-40B4-BE49-F238E27FC236}">
                <a16:creationId xmlns:a16="http://schemas.microsoft.com/office/drawing/2014/main" id="{B7E165E6-8893-4B64-B349-68016C61BC6D}"/>
              </a:ext>
            </a:extLst>
          </p:cNvPr>
          <p:cNvGrpSpPr/>
          <p:nvPr/>
        </p:nvGrpSpPr>
        <p:grpSpPr>
          <a:xfrm>
            <a:off x="8526526" y="3064885"/>
            <a:ext cx="1999614" cy="589915"/>
            <a:chOff x="8304276" y="3112007"/>
            <a:chExt cx="1999614" cy="589915"/>
          </a:xfrm>
        </p:grpSpPr>
        <p:pic>
          <p:nvPicPr>
            <p:cNvPr id="47" name="object 24">
              <a:extLst>
                <a:ext uri="{FF2B5EF4-FFF2-40B4-BE49-F238E27FC236}">
                  <a16:creationId xmlns:a16="http://schemas.microsoft.com/office/drawing/2014/main" id="{C89F2322-7FFD-4928-B4AA-F0E9EE18E5C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4276" y="3112007"/>
              <a:ext cx="1999487" cy="589787"/>
            </a:xfrm>
            <a:prstGeom prst="rect">
              <a:avLst/>
            </a:prstGeom>
          </p:spPr>
        </p:pic>
        <p:pic>
          <p:nvPicPr>
            <p:cNvPr id="48" name="object 25">
              <a:extLst>
                <a:ext uri="{FF2B5EF4-FFF2-40B4-BE49-F238E27FC236}">
                  <a16:creationId xmlns:a16="http://schemas.microsoft.com/office/drawing/2014/main" id="{53AAFF3E-4945-4ACD-9CB0-7A679BAFE0D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1372" y="3208019"/>
              <a:ext cx="1223771" cy="437387"/>
            </a:xfrm>
            <a:prstGeom prst="rect">
              <a:avLst/>
            </a:prstGeom>
          </p:spPr>
        </p:pic>
        <p:pic>
          <p:nvPicPr>
            <p:cNvPr id="49" name="object 26">
              <a:extLst>
                <a:ext uri="{FF2B5EF4-FFF2-40B4-BE49-F238E27FC236}">
                  <a16:creationId xmlns:a16="http://schemas.microsoft.com/office/drawing/2014/main" id="{EE73D53D-F766-4212-AF6F-9A7D4BF26DC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2000" y="3139440"/>
              <a:ext cx="1844040" cy="434339"/>
            </a:xfrm>
            <a:prstGeom prst="rect">
              <a:avLst/>
            </a:prstGeom>
          </p:spPr>
        </p:pic>
      </p:grpSp>
      <p:sp>
        <p:nvSpPr>
          <p:cNvPr id="50" name="object 27">
            <a:extLst>
              <a:ext uri="{FF2B5EF4-FFF2-40B4-BE49-F238E27FC236}">
                <a16:creationId xmlns:a16="http://schemas.microsoft.com/office/drawing/2014/main" id="{AA960F9C-3E6F-4B95-8049-FFA8A3040B93}"/>
              </a:ext>
            </a:extLst>
          </p:cNvPr>
          <p:cNvSpPr txBox="1"/>
          <p:nvPr/>
        </p:nvSpPr>
        <p:spPr>
          <a:xfrm>
            <a:off x="9059811" y="3210185"/>
            <a:ext cx="93345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微软雅黑"/>
                <a:cs typeface="微软雅黑"/>
              </a:rPr>
              <a:t>240kW</a:t>
            </a:r>
            <a:r>
              <a:rPr sz="1050" b="1" spc="-35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微软雅黑"/>
                <a:cs typeface="微软雅黑"/>
              </a:rPr>
              <a:t>Series</a:t>
            </a:r>
            <a:endParaRPr sz="1050" dirty="0">
              <a:latin typeface="微软雅黑"/>
              <a:cs typeface="微软雅黑"/>
            </a:endParaRPr>
          </a:p>
        </p:txBody>
      </p:sp>
      <p:grpSp>
        <p:nvGrpSpPr>
          <p:cNvPr id="58" name="object 40">
            <a:extLst>
              <a:ext uri="{FF2B5EF4-FFF2-40B4-BE49-F238E27FC236}">
                <a16:creationId xmlns:a16="http://schemas.microsoft.com/office/drawing/2014/main" id="{A08682B5-9DA9-4C5A-B62A-64E18EEE9018}"/>
              </a:ext>
            </a:extLst>
          </p:cNvPr>
          <p:cNvGrpSpPr/>
          <p:nvPr/>
        </p:nvGrpSpPr>
        <p:grpSpPr>
          <a:xfrm>
            <a:off x="1399032" y="3043677"/>
            <a:ext cx="1499615" cy="611123"/>
            <a:chOff x="1399032" y="3098292"/>
            <a:chExt cx="1499615" cy="611123"/>
          </a:xfrm>
        </p:grpSpPr>
        <p:pic>
          <p:nvPicPr>
            <p:cNvPr id="59" name="object 43">
              <a:extLst>
                <a:ext uri="{FF2B5EF4-FFF2-40B4-BE49-F238E27FC236}">
                  <a16:creationId xmlns:a16="http://schemas.microsoft.com/office/drawing/2014/main" id="{A4A6FCC0-0C0E-44E0-AA82-AE2D0907A9D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99032" y="3098292"/>
              <a:ext cx="1499615" cy="611123"/>
            </a:xfrm>
            <a:prstGeom prst="rect">
              <a:avLst/>
            </a:prstGeom>
          </p:spPr>
        </p:pic>
        <p:pic>
          <p:nvPicPr>
            <p:cNvPr id="60" name="object 44">
              <a:extLst>
                <a:ext uri="{FF2B5EF4-FFF2-40B4-BE49-F238E27FC236}">
                  <a16:creationId xmlns:a16="http://schemas.microsoft.com/office/drawing/2014/main" id="{EA2DA12A-3F69-4722-8BDA-79925E5D622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7340" y="3203448"/>
              <a:ext cx="1141463" cy="438911"/>
            </a:xfrm>
            <a:prstGeom prst="rect">
              <a:avLst/>
            </a:prstGeom>
          </p:spPr>
        </p:pic>
        <p:pic>
          <p:nvPicPr>
            <p:cNvPr id="61" name="object 45">
              <a:extLst>
                <a:ext uri="{FF2B5EF4-FFF2-40B4-BE49-F238E27FC236}">
                  <a16:creationId xmlns:a16="http://schemas.microsoft.com/office/drawing/2014/main" id="{9E450ABB-CAF2-4578-B9D3-AFA5B5AF108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6756" y="3125723"/>
              <a:ext cx="1344168" cy="455675"/>
            </a:xfrm>
            <a:prstGeom prst="rect">
              <a:avLst/>
            </a:prstGeom>
          </p:spPr>
        </p:pic>
      </p:grpSp>
      <p:sp>
        <p:nvSpPr>
          <p:cNvPr id="62" name="object 47">
            <a:extLst>
              <a:ext uri="{FF2B5EF4-FFF2-40B4-BE49-F238E27FC236}">
                <a16:creationId xmlns:a16="http://schemas.microsoft.com/office/drawing/2014/main" id="{1E60545A-AFE1-47AD-A985-8FA7A900772B}"/>
              </a:ext>
            </a:extLst>
          </p:cNvPr>
          <p:cNvSpPr txBox="1"/>
          <p:nvPr/>
        </p:nvSpPr>
        <p:spPr>
          <a:xfrm>
            <a:off x="1723745" y="3194382"/>
            <a:ext cx="85026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微软雅黑"/>
                <a:cs typeface="微软雅黑"/>
              </a:rPr>
              <a:t>30kW</a:t>
            </a:r>
            <a:r>
              <a:rPr sz="1050" b="1" spc="-30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微软雅黑"/>
                <a:cs typeface="微软雅黑"/>
              </a:rPr>
              <a:t>Series</a:t>
            </a:r>
            <a:endParaRPr sz="1050">
              <a:latin typeface="微软雅黑"/>
              <a:cs typeface="微软雅黑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84E0F-AAB5-4042-8152-121D51DA52DB}"/>
              </a:ext>
            </a:extLst>
          </p:cNvPr>
          <p:cNvGrpSpPr/>
          <p:nvPr/>
        </p:nvGrpSpPr>
        <p:grpSpPr>
          <a:xfrm>
            <a:off x="6101842" y="1161230"/>
            <a:ext cx="1676400" cy="2493570"/>
            <a:chOff x="5803392" y="1208352"/>
            <a:chExt cx="1676400" cy="2493570"/>
          </a:xfrm>
        </p:grpSpPr>
        <p:grpSp>
          <p:nvGrpSpPr>
            <p:cNvPr id="41" name="object 18">
              <a:extLst>
                <a:ext uri="{FF2B5EF4-FFF2-40B4-BE49-F238E27FC236}">
                  <a16:creationId xmlns:a16="http://schemas.microsoft.com/office/drawing/2014/main" id="{DD41A6B2-0F80-4543-8605-0985FBDA9801}"/>
                </a:ext>
              </a:extLst>
            </p:cNvPr>
            <p:cNvGrpSpPr/>
            <p:nvPr/>
          </p:nvGrpSpPr>
          <p:grpSpPr>
            <a:xfrm>
              <a:off x="5803392" y="3112007"/>
              <a:ext cx="1676400" cy="589915"/>
              <a:chOff x="5803392" y="3112007"/>
              <a:chExt cx="1676400" cy="589915"/>
            </a:xfrm>
          </p:grpSpPr>
          <p:pic>
            <p:nvPicPr>
              <p:cNvPr id="42" name="object 19">
                <a:extLst>
                  <a:ext uri="{FF2B5EF4-FFF2-40B4-BE49-F238E27FC236}">
                    <a16:creationId xmlns:a16="http://schemas.microsoft.com/office/drawing/2014/main" id="{FA95B3AE-FF87-4098-8523-C8DE0AC9299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803392" y="3112007"/>
                <a:ext cx="1676399" cy="589787"/>
              </a:xfrm>
              <a:prstGeom prst="rect">
                <a:avLst/>
              </a:prstGeom>
            </p:spPr>
          </p:pic>
          <p:pic>
            <p:nvPicPr>
              <p:cNvPr id="43" name="object 20">
                <a:extLst>
                  <a:ext uri="{FF2B5EF4-FFF2-40B4-BE49-F238E27FC236}">
                    <a16:creationId xmlns:a16="http://schemas.microsoft.com/office/drawing/2014/main" id="{3DFE694B-3B3D-45D1-A10E-A3F1909909F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028944" y="3208019"/>
                <a:ext cx="1223771" cy="437387"/>
              </a:xfrm>
              <a:prstGeom prst="rect">
                <a:avLst/>
              </a:prstGeom>
            </p:spPr>
          </p:pic>
          <p:pic>
            <p:nvPicPr>
              <p:cNvPr id="44" name="object 21">
                <a:extLst>
                  <a:ext uri="{FF2B5EF4-FFF2-40B4-BE49-F238E27FC236}">
                    <a16:creationId xmlns:a16="http://schemas.microsoft.com/office/drawing/2014/main" id="{7E2C921A-2987-4DC8-B439-91417CF32D19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881115" y="3139440"/>
                <a:ext cx="1520951" cy="434339"/>
              </a:xfrm>
              <a:prstGeom prst="rect">
                <a:avLst/>
              </a:prstGeom>
            </p:spPr>
          </p:pic>
        </p:grp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6FBB1B3F-7A04-4E66-B31A-88A89B785A62}"/>
                </a:ext>
              </a:extLst>
            </p:cNvPr>
            <p:cNvSpPr txBox="1"/>
            <p:nvPr/>
          </p:nvSpPr>
          <p:spPr>
            <a:xfrm>
              <a:off x="6174863" y="3257306"/>
              <a:ext cx="93345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160kW</a:t>
              </a:r>
              <a:r>
                <a:rPr sz="1050" b="1" spc="-35" dirty="0">
                  <a:solidFill>
                    <a:srgbClr val="FFFFFF"/>
                  </a:solidFill>
                  <a:latin typeface="微软雅黑"/>
                  <a:cs typeface="微软雅黑"/>
                </a:rPr>
                <a:t> </a:t>
              </a:r>
              <a:r>
                <a:rPr sz="1050" b="1" spc="-10" dirty="0">
                  <a:solidFill>
                    <a:srgbClr val="FFFFFF"/>
                  </a:solidFill>
                  <a:latin typeface="微软雅黑"/>
                  <a:cs typeface="微软雅黑"/>
                </a:rPr>
                <a:t>Series</a:t>
              </a:r>
              <a:endParaRPr sz="1050" dirty="0">
                <a:latin typeface="微软雅黑"/>
                <a:cs typeface="微软雅黑"/>
              </a:endParaRPr>
            </a:p>
          </p:txBody>
        </p:sp>
        <p:pic>
          <p:nvPicPr>
            <p:cNvPr id="71" name="object 60">
              <a:extLst>
                <a:ext uri="{FF2B5EF4-FFF2-40B4-BE49-F238E27FC236}">
                  <a16:creationId xmlns:a16="http://schemas.microsoft.com/office/drawing/2014/main" id="{7E2AC31B-9401-4DBE-901A-81CC531B28A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82448" y="1208352"/>
              <a:ext cx="1287767" cy="1865375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77EACAA-8FEB-4265-B55A-D5D24E538EB8}"/>
              </a:ext>
            </a:extLst>
          </p:cNvPr>
          <p:cNvGrpSpPr/>
          <p:nvPr/>
        </p:nvGrpSpPr>
        <p:grpSpPr>
          <a:xfrm>
            <a:off x="1957358" y="3913905"/>
            <a:ext cx="2725509" cy="2543766"/>
            <a:chOff x="1189351" y="3958831"/>
            <a:chExt cx="2725509" cy="2543766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942C8F6-F12E-4D29-B39D-E247DA9280E5}"/>
                </a:ext>
              </a:extLst>
            </p:cNvPr>
            <p:cNvGrpSpPr/>
            <p:nvPr/>
          </p:nvGrpSpPr>
          <p:grpSpPr>
            <a:xfrm>
              <a:off x="1680912" y="3958831"/>
              <a:ext cx="1864106" cy="2169251"/>
              <a:chOff x="1680912" y="3958831"/>
              <a:chExt cx="1864106" cy="2169251"/>
            </a:xfrm>
          </p:grpSpPr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2916070B-C951-402F-9901-230076CC6F52}"/>
                  </a:ext>
                </a:extLst>
              </p:cNvPr>
              <p:cNvSpPr txBox="1"/>
              <p:nvPr/>
            </p:nvSpPr>
            <p:spPr>
              <a:xfrm>
                <a:off x="2036094" y="5941628"/>
                <a:ext cx="759460" cy="17504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70485" marR="5080" indent="-58419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1050" b="1" dirty="0">
                    <a:solidFill>
                      <a:srgbClr val="FFFFFF"/>
                    </a:solidFill>
                    <a:latin typeface="微软雅黑"/>
                    <a:cs typeface="微软雅黑"/>
                  </a:rPr>
                  <a:t>AC</a:t>
                </a:r>
                <a:r>
                  <a:rPr sz="1050" b="1" spc="-10" dirty="0">
                    <a:solidFill>
                      <a:srgbClr val="FFFFFF"/>
                    </a:solidFill>
                    <a:latin typeface="微软雅黑"/>
                    <a:cs typeface="微软雅黑"/>
                  </a:rPr>
                  <a:t> </a:t>
                </a:r>
                <a:r>
                  <a:rPr sz="1050" b="1" spc="-20" dirty="0">
                    <a:solidFill>
                      <a:srgbClr val="FFFFFF"/>
                    </a:solidFill>
                    <a:latin typeface="微软雅黑"/>
                    <a:cs typeface="微软雅黑"/>
                  </a:rPr>
                  <a:t>22kW</a:t>
                </a:r>
                <a:endParaRPr sz="1050" dirty="0">
                  <a:latin typeface="微软雅黑"/>
                  <a:cs typeface="微软雅黑"/>
                </a:endParaRPr>
              </a:p>
            </p:txBody>
          </p: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CF7C93FF-28B3-4B49-AAF8-324459665432}"/>
                  </a:ext>
                </a:extLst>
              </p:cNvPr>
              <p:cNvGrpSpPr/>
              <p:nvPr/>
            </p:nvGrpSpPr>
            <p:grpSpPr>
              <a:xfrm>
                <a:off x="1680912" y="3958831"/>
                <a:ext cx="1864106" cy="2169251"/>
                <a:chOff x="5224212" y="3965181"/>
                <a:chExt cx="1864106" cy="2169251"/>
              </a:xfrm>
            </p:grpSpPr>
            <p:pic>
              <p:nvPicPr>
                <p:cNvPr id="73" name="object 40">
                  <a:extLst>
                    <a:ext uri="{FF2B5EF4-FFF2-40B4-BE49-F238E27FC236}">
                      <a16:creationId xmlns:a16="http://schemas.microsoft.com/office/drawing/2014/main" id="{61E2CA7F-029A-48BF-A66D-C5D6DEE5A202}"/>
                    </a:ext>
                  </a:extLst>
                </p:cNvPr>
                <p:cNvPicPr/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5423500" y="4694370"/>
                  <a:ext cx="1527160" cy="614315"/>
                </a:xfrm>
                <a:prstGeom prst="rect">
                  <a:avLst/>
                </a:prstGeom>
              </p:spPr>
            </p:pic>
            <p:pic>
              <p:nvPicPr>
                <p:cNvPr id="74" name="object 53">
                  <a:extLst>
                    <a:ext uri="{FF2B5EF4-FFF2-40B4-BE49-F238E27FC236}">
                      <a16:creationId xmlns:a16="http://schemas.microsoft.com/office/drawing/2014/main" id="{08736370-743D-4797-AB09-095CFC47A19E}"/>
                    </a:ext>
                  </a:extLst>
                </p:cNvPr>
                <p:cNvPicPr/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5224212" y="5015230"/>
                  <a:ext cx="1864106" cy="1119202"/>
                </a:xfrm>
                <a:prstGeom prst="rect">
                  <a:avLst/>
                </a:prstGeom>
              </p:spPr>
            </p:pic>
            <p:pic>
              <p:nvPicPr>
                <p:cNvPr id="75" name="object 52">
                  <a:extLst>
                    <a:ext uri="{FF2B5EF4-FFF2-40B4-BE49-F238E27FC236}">
                      <a16:creationId xmlns:a16="http://schemas.microsoft.com/office/drawing/2014/main" id="{B2C03FAF-4C5A-473C-A644-BA9159952335}"/>
                    </a:ext>
                  </a:extLst>
                </p:cNvPr>
                <p:cNvPicPr/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5448312" y="3965181"/>
                  <a:ext cx="1560276" cy="6617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6" name="object 48">
              <a:extLst>
                <a:ext uri="{FF2B5EF4-FFF2-40B4-BE49-F238E27FC236}">
                  <a16:creationId xmlns:a16="http://schemas.microsoft.com/office/drawing/2014/main" id="{C29BAA19-1648-42E2-AD50-5FAE8BC30460}"/>
                </a:ext>
              </a:extLst>
            </p:cNvPr>
            <p:cNvGrpSpPr/>
            <p:nvPr/>
          </p:nvGrpSpPr>
          <p:grpSpPr>
            <a:xfrm>
              <a:off x="1189351" y="5886902"/>
              <a:ext cx="2725509" cy="615695"/>
              <a:chOff x="8825483" y="5867400"/>
              <a:chExt cx="1952243" cy="615695"/>
            </a:xfrm>
          </p:grpSpPr>
          <p:pic>
            <p:nvPicPr>
              <p:cNvPr id="77" name="object 49">
                <a:extLst>
                  <a:ext uri="{FF2B5EF4-FFF2-40B4-BE49-F238E27FC236}">
                    <a16:creationId xmlns:a16="http://schemas.microsoft.com/office/drawing/2014/main" id="{0CBD3207-4AC2-4EFD-A1A7-DAC3FBA013E6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825483" y="5867400"/>
                <a:ext cx="1952243" cy="615695"/>
              </a:xfrm>
              <a:prstGeom prst="rect">
                <a:avLst/>
              </a:prstGeom>
            </p:spPr>
          </p:pic>
          <p:pic>
            <p:nvPicPr>
              <p:cNvPr id="78" name="object 50">
                <a:extLst>
                  <a:ext uri="{FF2B5EF4-FFF2-40B4-BE49-F238E27FC236}">
                    <a16:creationId xmlns:a16="http://schemas.microsoft.com/office/drawing/2014/main" id="{E4E500F9-E21D-440A-A87F-0A1317AF7A35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898635" y="5975604"/>
                <a:ext cx="1847087" cy="437387"/>
              </a:xfrm>
              <a:prstGeom prst="rect">
                <a:avLst/>
              </a:prstGeom>
            </p:spPr>
          </p:pic>
          <p:pic>
            <p:nvPicPr>
              <p:cNvPr id="79" name="object 51">
                <a:extLst>
                  <a:ext uri="{FF2B5EF4-FFF2-40B4-BE49-F238E27FC236}">
                    <a16:creationId xmlns:a16="http://schemas.microsoft.com/office/drawing/2014/main" id="{3E07EE52-261F-4F43-B9BF-4A3323FBA0C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903207" y="5894832"/>
                <a:ext cx="1796795" cy="460247"/>
              </a:xfrm>
              <a:prstGeom prst="rect">
                <a:avLst/>
              </a:prstGeom>
            </p:spPr>
          </p:pic>
        </p:grpSp>
        <p:sp>
          <p:nvSpPr>
            <p:cNvPr id="80" name="object 52">
              <a:extLst>
                <a:ext uri="{FF2B5EF4-FFF2-40B4-BE49-F238E27FC236}">
                  <a16:creationId xmlns:a16="http://schemas.microsoft.com/office/drawing/2014/main" id="{5BCDD177-50C5-4C57-8C2D-0C4F7611F328}"/>
                </a:ext>
              </a:extLst>
            </p:cNvPr>
            <p:cNvSpPr txBox="1"/>
            <p:nvPr/>
          </p:nvSpPr>
          <p:spPr>
            <a:xfrm>
              <a:off x="1408146" y="6039023"/>
              <a:ext cx="2345515" cy="17504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fr-CA" sz="1050" b="1" dirty="0">
                  <a:solidFill>
                    <a:srgbClr val="FFFFFF"/>
                  </a:solidFill>
                  <a:latin typeface="微软雅黑"/>
                  <a:cs typeface="微软雅黑"/>
                </a:rPr>
                <a:t>Self-Developed Charging Module</a:t>
              </a:r>
              <a:endParaRPr lang="fr-CA" sz="1050" dirty="0">
                <a:latin typeface="微软雅黑"/>
                <a:cs typeface="微软雅黑"/>
              </a:endParaRPr>
            </a:p>
          </p:txBody>
        </p:sp>
      </p:grpSp>
      <p:pic>
        <p:nvPicPr>
          <p:cNvPr id="82" name="图片 81">
            <a:extLst>
              <a:ext uri="{FF2B5EF4-FFF2-40B4-BE49-F238E27FC236}">
                <a16:creationId xmlns:a16="http://schemas.microsoft.com/office/drawing/2014/main" id="{ADB7C4D7-84A6-4809-9F57-6EF7C1CC037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16769" r="26710" b="16653"/>
          <a:stretch/>
        </p:blipFill>
        <p:spPr>
          <a:xfrm>
            <a:off x="1427019" y="1421620"/>
            <a:ext cx="1706396" cy="165438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F515AA29-1C61-4347-BA71-011CDF40361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12616" r="35821" b="5649"/>
          <a:stretch>
            <a:fillRect/>
          </a:stretch>
        </p:blipFill>
        <p:spPr>
          <a:xfrm>
            <a:off x="9794404" y="984479"/>
            <a:ext cx="1420911" cy="225447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BC75FBE-DE44-4591-9E90-A152CF4854C6}"/>
              </a:ext>
            </a:extLst>
          </p:cNvPr>
          <p:cNvGrpSpPr/>
          <p:nvPr/>
        </p:nvGrpSpPr>
        <p:grpSpPr>
          <a:xfrm>
            <a:off x="4971077" y="3618250"/>
            <a:ext cx="5488972" cy="2896936"/>
            <a:chOff x="3321740" y="3669526"/>
            <a:chExt cx="5488972" cy="2896936"/>
          </a:xfrm>
        </p:grpSpPr>
        <p:pic>
          <p:nvPicPr>
            <p:cNvPr id="52" name="object 29">
              <a:extLst>
                <a:ext uri="{FF2B5EF4-FFF2-40B4-BE49-F238E27FC236}">
                  <a16:creationId xmlns:a16="http://schemas.microsoft.com/office/drawing/2014/main" id="{029F8082-E0C5-4334-A6EE-738D8463D8E6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52183" y="5958387"/>
              <a:ext cx="2633471" cy="608075"/>
            </a:xfrm>
            <a:prstGeom prst="rect">
              <a:avLst/>
            </a:prstGeom>
          </p:spPr>
        </p:pic>
        <p:pic>
          <p:nvPicPr>
            <p:cNvPr id="53" name="object 30">
              <a:extLst>
                <a:ext uri="{FF2B5EF4-FFF2-40B4-BE49-F238E27FC236}">
                  <a16:creationId xmlns:a16="http://schemas.microsoft.com/office/drawing/2014/main" id="{A76F4D56-7CB1-4074-B7AF-574C0A5939B9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29259" y="6062019"/>
              <a:ext cx="2639568" cy="438911"/>
            </a:xfrm>
            <a:prstGeom prst="rect">
              <a:avLst/>
            </a:prstGeom>
          </p:spPr>
        </p:pic>
        <p:pic>
          <p:nvPicPr>
            <p:cNvPr id="54" name="object 31">
              <a:extLst>
                <a:ext uri="{FF2B5EF4-FFF2-40B4-BE49-F238E27FC236}">
                  <a16:creationId xmlns:a16="http://schemas.microsoft.com/office/drawing/2014/main" id="{51F3581F-7904-4809-9675-B1DCB4E5702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10031" y="5993771"/>
              <a:ext cx="2478026" cy="452627"/>
            </a:xfrm>
            <a:prstGeom prst="rect">
              <a:avLst/>
            </a:prstGeom>
          </p:spPr>
        </p:pic>
        <p:sp>
          <p:nvSpPr>
            <p:cNvPr id="55" name="object 32">
              <a:extLst>
                <a:ext uri="{FF2B5EF4-FFF2-40B4-BE49-F238E27FC236}">
                  <a16:creationId xmlns:a16="http://schemas.microsoft.com/office/drawing/2014/main" id="{EAA414BC-DBDD-4F74-9525-FB544A615480}"/>
                </a:ext>
              </a:extLst>
            </p:cNvPr>
            <p:cNvSpPr txBox="1"/>
            <p:nvPr/>
          </p:nvSpPr>
          <p:spPr>
            <a:xfrm>
              <a:off x="4774577" y="6112671"/>
              <a:ext cx="2348865" cy="17504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b="1" dirty="0">
                  <a:solidFill>
                    <a:srgbClr val="FFFFFF"/>
                  </a:solidFill>
                  <a:latin typeface="微软雅黑"/>
                  <a:cs typeface="微软雅黑"/>
                </a:rPr>
                <a:t>480kW</a:t>
              </a:r>
              <a:r>
                <a:rPr sz="1050" b="1" spc="30" dirty="0">
                  <a:solidFill>
                    <a:srgbClr val="FFFFFF"/>
                  </a:solidFill>
                  <a:latin typeface="微软雅黑"/>
                  <a:cs typeface="微软雅黑"/>
                </a:rPr>
                <a:t> </a:t>
              </a:r>
              <a:r>
                <a:rPr sz="1050" b="1" spc="-10" dirty="0">
                  <a:solidFill>
                    <a:srgbClr val="FFFFFF"/>
                  </a:solidFill>
                  <a:latin typeface="微软雅黑"/>
                  <a:cs typeface="微软雅黑"/>
                </a:rPr>
                <a:t>Series(Distributed</a:t>
              </a:r>
              <a:r>
                <a:rPr sz="1050" b="1" spc="30" dirty="0">
                  <a:solidFill>
                    <a:srgbClr val="FFFFFF"/>
                  </a:solidFill>
                  <a:latin typeface="微软雅黑"/>
                  <a:cs typeface="微软雅黑"/>
                </a:rPr>
                <a:t> </a:t>
              </a:r>
              <a:r>
                <a:rPr sz="1050" b="1" spc="-10" dirty="0">
                  <a:solidFill>
                    <a:srgbClr val="FFFFFF"/>
                  </a:solidFill>
                  <a:latin typeface="微软雅黑"/>
                  <a:cs typeface="微软雅黑"/>
                </a:rPr>
                <a:t>charger)</a:t>
              </a:r>
              <a:endParaRPr sz="1050" dirty="0">
                <a:latin typeface="微软雅黑"/>
                <a:cs typeface="微软雅黑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98670977-BE24-4782-A44F-0EA33D77B314}"/>
                </a:ext>
              </a:extLst>
            </p:cNvPr>
            <p:cNvGrpSpPr/>
            <p:nvPr/>
          </p:nvGrpSpPr>
          <p:grpSpPr>
            <a:xfrm>
              <a:off x="3321740" y="3669526"/>
              <a:ext cx="3516382" cy="2532148"/>
              <a:chOff x="3173352" y="3571795"/>
              <a:chExt cx="3636654" cy="2575507"/>
            </a:xfrm>
          </p:grpSpPr>
          <p:pic>
            <p:nvPicPr>
              <p:cNvPr id="70" name="object 58">
                <a:extLst>
                  <a:ext uri="{FF2B5EF4-FFF2-40B4-BE49-F238E27FC236}">
                    <a16:creationId xmlns:a16="http://schemas.microsoft.com/office/drawing/2014/main" id="{6892CFED-43AD-4586-8ED0-3F4B09193218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4845133" y="3571795"/>
                <a:ext cx="1964873" cy="2482848"/>
              </a:xfrm>
              <a:prstGeom prst="rect">
                <a:avLst/>
              </a:prstGeom>
            </p:spPr>
          </p:pic>
          <p:pic>
            <p:nvPicPr>
              <p:cNvPr id="81" name="图片 80">
                <a:extLst>
                  <a:ext uri="{FF2B5EF4-FFF2-40B4-BE49-F238E27FC236}">
                    <a16:creationId xmlns:a16="http://schemas.microsoft.com/office/drawing/2014/main" id="{2D8C0AEC-B7F5-4CE5-A3B6-FD857AF23C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69" r="31787"/>
              <a:stretch/>
            </p:blipFill>
            <p:spPr>
              <a:xfrm>
                <a:off x="3806606" y="3670588"/>
                <a:ext cx="1399326" cy="2476714"/>
              </a:xfrm>
              <a:prstGeom prst="rect">
                <a:avLst/>
              </a:prstGeom>
            </p:spPr>
          </p:pic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3A6F57FA-D6CF-4638-A3C4-B35B35DA1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73352" y="4879822"/>
                <a:ext cx="795298" cy="1161446"/>
              </a:xfrm>
              <a:prstGeom prst="rect">
                <a:avLst/>
              </a:prstGeom>
            </p:spPr>
          </p:pic>
        </p:grpSp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98EF0C79-1F09-4BDB-94E0-E4510D93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96"/>
            <a:stretch>
              <a:fillRect/>
            </a:stretch>
          </p:blipFill>
          <p:spPr>
            <a:xfrm>
              <a:off x="6335480" y="4038010"/>
              <a:ext cx="2475232" cy="2026478"/>
            </a:xfrm>
            <a:prstGeom prst="rect">
              <a:avLst/>
            </a:prstGeom>
          </p:spPr>
        </p:pic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35509E1-D728-E6B1-F686-BC53376662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164612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3" imgW="27327200" imgH="23859932" progId="Acrobat.Document.DC">
                  <p:embed/>
                </p:oleObj>
              </mc:Choice>
              <mc:Fallback>
                <p:oleObj name="Acrobat Document" r:id="rId33" imgW="27327200" imgH="2385993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white electric vehicle charging station&#10;&#10;Description automatically generated">
            <a:extLst>
              <a:ext uri="{FF2B5EF4-FFF2-40B4-BE49-F238E27FC236}">
                <a16:creationId xmlns:a16="http://schemas.microsoft.com/office/drawing/2014/main" id="{D493F14D-CFC5-F22F-E7BC-25E8B585AEC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77" y="1089930"/>
            <a:ext cx="1249087" cy="1971216"/>
          </a:xfrm>
          <a:prstGeom prst="rect">
            <a:avLst/>
          </a:prstGeom>
        </p:spPr>
      </p:pic>
      <p:pic>
        <p:nvPicPr>
          <p:cNvPr id="11" name="Picture 10" descr="A white rechargeable electric vehicle charging station&#10;&#10;Description automatically generated">
            <a:extLst>
              <a:ext uri="{FF2B5EF4-FFF2-40B4-BE49-F238E27FC236}">
                <a16:creationId xmlns:a16="http://schemas.microsoft.com/office/drawing/2014/main" id="{B00D2BDA-D3CD-DE86-3651-658ED1C148A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11" y="1015352"/>
            <a:ext cx="1676399" cy="2039955"/>
          </a:xfrm>
          <a:prstGeom prst="rect">
            <a:avLst/>
          </a:prstGeom>
        </p:spPr>
      </p:pic>
      <p:pic>
        <p:nvPicPr>
          <p:cNvPr id="18" name="Picture 17" descr="A red and black logo&#10;&#10;Description automatically generated">
            <a:extLst>
              <a:ext uri="{FF2B5EF4-FFF2-40B4-BE49-F238E27FC236}">
                <a16:creationId xmlns:a16="http://schemas.microsoft.com/office/drawing/2014/main" id="{07A7D5C6-EC0E-E443-8CD0-05EBBE80C30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38D97A-245E-568B-5980-F21868E704B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5" name="Picture 4" descr="A white electric vehicle charging station&#10;&#10;Description automatically generated">
            <a:extLst>
              <a:ext uri="{FF2B5EF4-FFF2-40B4-BE49-F238E27FC236}">
                <a16:creationId xmlns:a16="http://schemas.microsoft.com/office/drawing/2014/main" id="{67FCF9F3-3BAC-7B83-C533-877D7DF1DE0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30" y="1119913"/>
            <a:ext cx="1706888" cy="2540935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9AB56F3-30C9-CE49-8B39-FE0496291AD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69" y="1317387"/>
            <a:ext cx="184807" cy="138417"/>
          </a:xfrm>
          <a:prstGeom prst="rect">
            <a:avLst/>
          </a:prstGeom>
        </p:spPr>
      </p:pic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D892B33-07DC-B4AA-5D93-040FED86DCC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19" y="1630329"/>
            <a:ext cx="184807" cy="138417"/>
          </a:xfrm>
          <a:prstGeom prst="rect">
            <a:avLst/>
          </a:prstGeom>
        </p:spPr>
      </p:pic>
      <p:pic>
        <p:nvPicPr>
          <p:cNvPr id="19" name="Picture 1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E511A0E-170F-A295-95CE-794F8B61614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77" y="1343552"/>
            <a:ext cx="184807" cy="138417"/>
          </a:xfrm>
          <a:prstGeom prst="rect">
            <a:avLst/>
          </a:prstGeom>
        </p:spPr>
      </p:pic>
      <p:pic>
        <p:nvPicPr>
          <p:cNvPr id="20" name="Picture 1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73D8989-B6EE-65A5-EDC2-49FA9AD1915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58" y="1251804"/>
            <a:ext cx="184807" cy="138417"/>
          </a:xfrm>
          <a:prstGeom prst="rect">
            <a:avLst/>
          </a:prstGeom>
        </p:spPr>
      </p:pic>
      <p:pic>
        <p:nvPicPr>
          <p:cNvPr id="21" name="Picture 2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3F228BA-1FD9-CE18-B50B-F2A60935A06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12" y="1134713"/>
            <a:ext cx="184807" cy="138417"/>
          </a:xfrm>
          <a:prstGeom prst="rect">
            <a:avLst/>
          </a:prstGeom>
        </p:spPr>
      </p:pic>
      <p:pic>
        <p:nvPicPr>
          <p:cNvPr id="22" name="Picture 2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1F14DD3-6E26-F211-FAB0-0198A8255A7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98" y="5261225"/>
            <a:ext cx="184807" cy="138417"/>
          </a:xfrm>
          <a:prstGeom prst="rect">
            <a:avLst/>
          </a:prstGeom>
        </p:spPr>
      </p:pic>
      <p:pic>
        <p:nvPicPr>
          <p:cNvPr id="23" name="Picture 2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9134DC9-E5A2-1660-AE0D-54BAD05AAE8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97" y="4243545"/>
            <a:ext cx="184807" cy="138417"/>
          </a:xfrm>
          <a:prstGeom prst="rect">
            <a:avLst/>
          </a:prstGeom>
        </p:spPr>
      </p:pic>
      <p:pic>
        <p:nvPicPr>
          <p:cNvPr id="24" name="Picture 2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9AB9140-2285-211A-F036-BAC1B98ACED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76" y="4437210"/>
            <a:ext cx="184807" cy="138417"/>
          </a:xfrm>
          <a:prstGeom prst="rect">
            <a:avLst/>
          </a:prstGeom>
        </p:spPr>
      </p:pic>
      <p:pic>
        <p:nvPicPr>
          <p:cNvPr id="25" name="Picture 2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5F744EC-290D-9F3A-D224-CC9E3960C9F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40" y="4208037"/>
            <a:ext cx="184807" cy="138417"/>
          </a:xfrm>
          <a:prstGeom prst="rect">
            <a:avLst/>
          </a:prstGeom>
        </p:spPr>
      </p:pic>
      <p:pic>
        <p:nvPicPr>
          <p:cNvPr id="26" name="Picture 2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4840113-9C33-1C28-EC4F-869F2264E0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65" y="5076201"/>
            <a:ext cx="99942" cy="74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682180"/>
              </p:ext>
            </p:extLst>
          </p:nvPr>
        </p:nvGraphicFramePr>
        <p:xfrm>
          <a:off x="264593" y="1214788"/>
          <a:ext cx="6677089" cy="490661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19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132">
                <a:tc row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</a:t>
                      </a:r>
                    </a:p>
                  </a:txBody>
                  <a:tcPr anchor="ctr"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Voltage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50-1000V</a:t>
                      </a: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(CCS2)</a:t>
                      </a:r>
                    </a:p>
                  </a:txBody>
                  <a:tcPr anchor="ctr">
                    <a:lnL>
                      <a:noFill/>
                    </a:lnL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4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Rated power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30kW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(CCS2)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4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Max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80A (CCS2)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2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AC-&gt;DC Transaction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Modules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Peak efficiency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96%</a:t>
                      </a:r>
                      <a:endParaRPr lang="en-US" altLang="zh-CN" sz="9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240">
                <a:tc rowSpan="5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Voltage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 380±10%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Frequency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50~60HZ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Factor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＞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0.99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THDi</a:t>
                      </a:r>
                      <a:endParaRPr lang="en-US" altLang="zh-CN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＜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rgbClr val="3B3838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Grounding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rgbClr val="3B3838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TT, TN-CS, TN-S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24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User Interface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rgbClr val="3B3838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Screen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rgbClr val="3B3838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8 inch HD high-contrast touch screen</a:t>
                      </a:r>
                      <a:endParaRPr lang="en-US" altLang="zh-CN" sz="900" kern="1200" dirty="0">
                        <a:solidFill>
                          <a:srgbClr val="3B3838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rgbClr val="3B3838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Payment method</a:t>
                      </a:r>
                      <a:endParaRPr lang="en-US" altLang="zh-CN" sz="900" dirty="0">
                        <a:solidFill>
                          <a:srgbClr val="3B3838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RFID reader /APP/Credit card (</a:t>
                      </a:r>
                      <a:r>
                        <a:rPr lang="en-US" altLang="zh-CN" sz="90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Payter</a:t>
                      </a: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)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240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Mechanical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Dimensions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Protection level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IP55/IK10</a:t>
                      </a:r>
                    </a:p>
                  </a:txBody>
                  <a:tcPr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Standard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IEC 61851, IEC 62196, DIN 70121, ISO 15118, etc.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74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Size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W700*D550*H200 mm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078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Communication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protocol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OCPP1.6J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0784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Environmental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Conditions</a:t>
                      </a:r>
                    </a:p>
                  </a:txBody>
                  <a:tcPr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Operating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temperature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-25 °C ~+65 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(derating over 50</a:t>
                      </a: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℃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Humidity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5%~95% Rh non-condensing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6200000">
            <a:off x="2072924" y="-619131"/>
            <a:ext cx="66486" cy="306000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777290" y="460692"/>
            <a:ext cx="6833064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30kW Series DC charger</a:t>
            </a:r>
          </a:p>
        </p:txBody>
      </p:sp>
      <p:pic>
        <p:nvPicPr>
          <p:cNvPr id="20" name="object 20">
            <a:extLst>
              <a:ext uri="{FF2B5EF4-FFF2-40B4-BE49-F238E27FC236}">
                <a16:creationId xmlns:a16="http://schemas.microsoft.com/office/drawing/2014/main" id="{368B6CE2-5AD9-4C49-9029-7B06E9867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1893" y="4997916"/>
            <a:ext cx="627434" cy="459058"/>
          </a:xfrm>
          <a:prstGeom prst="rect">
            <a:avLst/>
          </a:prstGeom>
        </p:spPr>
      </p:pic>
      <p:pic>
        <p:nvPicPr>
          <p:cNvPr id="24" name="object 21">
            <a:extLst>
              <a:ext uri="{FF2B5EF4-FFF2-40B4-BE49-F238E27FC236}">
                <a16:creationId xmlns:a16="http://schemas.microsoft.com/office/drawing/2014/main" id="{FB75702F-C924-429D-91FB-46532EAC0F1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8109" y="4990296"/>
            <a:ext cx="545591" cy="5440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67CFB0A-C36B-4327-8A4E-28460E8E0A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16769" r="26710" b="16653"/>
          <a:stretch/>
        </p:blipFill>
        <p:spPr>
          <a:xfrm>
            <a:off x="9096468" y="1532660"/>
            <a:ext cx="3036447" cy="29438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190FC26-65D0-4261-B12B-D78672EBD3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7" t="9171" r="33247" b="5462"/>
          <a:stretch/>
        </p:blipFill>
        <p:spPr>
          <a:xfrm>
            <a:off x="7346196" y="1524000"/>
            <a:ext cx="2230195" cy="419521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B0C1E10-779E-BF72-1EFA-3E4C1C919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908571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27327200" imgH="23859932" progId="Acrobat.Document.DC">
                  <p:embed/>
                </p:oleObj>
              </mc:Choice>
              <mc:Fallback>
                <p:oleObj name="Acrobat Document" r:id="rId8" imgW="27327200" imgH="2385993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5509E1-D728-E6B1-F686-BC53376662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005D59-A787-F6D0-F15C-958A6EA0F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C17573-7B69-D3D2-37AA-AEE710624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559E61-DBAB-77A7-0929-5A6570B4A5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81" y="1886703"/>
            <a:ext cx="286873" cy="2148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838229"/>
              </p:ext>
            </p:extLst>
          </p:nvPr>
        </p:nvGraphicFramePr>
        <p:xfrm>
          <a:off x="219075" y="225765"/>
          <a:ext cx="9812845" cy="6325677"/>
        </p:xfrm>
        <a:graphic>
          <a:graphicData uri="http://schemas.openxmlformats.org/drawingml/2006/table">
            <a:tbl>
              <a:tblPr/>
              <a:tblGrid>
                <a:gridCol w="1962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88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Products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Integrated</a:t>
                      </a:r>
                    </a:p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Charger 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698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Output Characteristic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Rated power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80kW 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(CCS2)</a:t>
                      </a:r>
                      <a:endParaRPr lang="en-US" sz="1000" b="1" i="0" u="none" strike="noStrike" dirty="0">
                        <a:solidFill>
                          <a:srgbClr val="3B3838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160kW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(CCS2)</a:t>
                      </a:r>
                      <a:endParaRPr lang="en-US" sz="1000" b="1" i="0" u="none" strike="noStrike" dirty="0">
                        <a:solidFill>
                          <a:srgbClr val="3B3838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240kW 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(CCS2)</a:t>
                      </a:r>
                      <a:endParaRPr lang="en-US" sz="1000" b="1" i="0" u="none" strike="noStrike" dirty="0">
                        <a:solidFill>
                          <a:srgbClr val="3B3838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Output Voltage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200-1000V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200-1000V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200-1000V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200-500V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200-500V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200-500V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Cable Option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200A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300A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350A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(CCS2)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125A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125A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125A (CHAdeMO)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42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altLang="zh-CN" sz="1000" dirty="0">
                        <a:latin typeface="微软雅黑"/>
                        <a:cs typeface="微软雅黑"/>
                      </a:endParaRPr>
                    </a:p>
                    <a:p>
                      <a:pPr algn="ctr" rtl="0" fontAlgn="ctr"/>
                      <a:r>
                        <a:rPr lang="en-US" altLang="zh-CN" sz="1000" dirty="0">
                          <a:latin typeface="微软雅黑"/>
                          <a:cs typeface="微软雅黑"/>
                        </a:rPr>
                        <a:t>*80-240kW DC Charger,</a:t>
                      </a:r>
                      <a:r>
                        <a:rPr lang="zh-CN" altLang="en-US" sz="1000" dirty="0">
                          <a:latin typeface="微软雅黑"/>
                          <a:cs typeface="微软雅黑"/>
                        </a:rPr>
                        <a:t> </a:t>
                      </a:r>
                      <a:r>
                        <a:rPr lang="en-US" altLang="zh-CN" sz="1000" dirty="0">
                          <a:latin typeface="微软雅黑"/>
                          <a:cs typeface="微软雅黑"/>
                        </a:rPr>
                        <a:t>Cable Management is optional*</a:t>
                      </a:r>
                    </a:p>
                  </a:txBody>
                  <a:tcPr marL="6815" marR="6815" marT="681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69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Peak efficiency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96% @half load rate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25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Input Characteristics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Input Voltage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AC 400±10% (3P+N+PE)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AC 400±10% (3P+N+PE)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AC 400±10% (3P+N+PE)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Frequency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50~60Hz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50~60Hz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50~60Hz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Power Factor, THDi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＞</a:t>
                      </a:r>
                      <a:r>
                        <a:rPr lang="en-US" altLang="zh-CN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0.99, </a:t>
                      </a:r>
                      <a:r>
                        <a:rPr lang="zh-CN" alt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＜</a:t>
                      </a:r>
                      <a:r>
                        <a:rPr lang="en-US" altLang="zh-CN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5%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＞</a:t>
                      </a:r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0.99, </a:t>
                      </a:r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＜</a:t>
                      </a:r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5%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＞</a:t>
                      </a:r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0.99, </a:t>
                      </a:r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＜</a:t>
                      </a:r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5%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Grounding Type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TT, TN-CS, TN-S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61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Certification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Acquired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5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Coming soon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 err="1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Eichrecht</a:t>
                      </a:r>
                      <a:endParaRPr lang="en-US" altLang="zh-CN" sz="1000" b="0" i="0" u="none" strike="noStrike" dirty="0">
                        <a:solidFill>
                          <a:srgbClr val="3B3838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Model B Got</a:t>
                      </a:r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422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Mechanical Dimensions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Size</a:t>
                      </a:r>
                      <a:b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(W*D*H mm)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850*450*2030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1000*700*2000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850*750*2000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Screen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15' HD touchscreen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15' HD touchscreen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15'' HD touchscreen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Protection level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IP55, IK10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709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Standard and protocal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IEC 61851, IEC 62196</a:t>
                      </a:r>
                      <a:r>
                        <a:rPr lang="en-US" sz="1000" b="0" i="0" u="none" strike="noStrike" baseline="0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|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DIN70121, ISO15118</a:t>
                      </a:r>
                      <a:r>
                        <a:rPr lang="en-US" sz="1000" b="0" i="0" u="none" strike="noStrike" baseline="0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| 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OCPP1.6, OCPP2.0.1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47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76717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Environmental Conditions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Operating temperature, Humidity, Altitude</a:t>
                      </a:r>
                    </a:p>
                  </a:txBody>
                  <a:tcPr marL="6660" marR="6660" marT="66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-25 °C to +65 °C (derating over 50℃)  |</a:t>
                      </a:r>
                      <a:r>
                        <a:rPr lang="en-US" sz="1000" b="0" i="0" u="none" strike="noStrike" baseline="0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3B3838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5%~95%  |  &lt;2000m</a:t>
                      </a:r>
                    </a:p>
                  </a:txBody>
                  <a:tcPr marL="90229" marR="90229" marT="45114" marB="45114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56" y="4475649"/>
            <a:ext cx="413429" cy="28017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6" y="4431093"/>
            <a:ext cx="324731" cy="32473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4495415"/>
            <a:ext cx="413429" cy="28017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38" y="4450224"/>
            <a:ext cx="324731" cy="32473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272" y="4492923"/>
            <a:ext cx="413429" cy="28017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872" y="4448367"/>
            <a:ext cx="324731" cy="324731"/>
          </a:xfrm>
          <a:prstGeom prst="rect">
            <a:avLst/>
          </a:prstGeom>
        </p:spPr>
      </p:pic>
      <p:pic>
        <p:nvPicPr>
          <p:cNvPr id="8" name="Picture 7" descr="A white electrical charging station&#10;&#10;Description automatically generated">
            <a:extLst>
              <a:ext uri="{FF2B5EF4-FFF2-40B4-BE49-F238E27FC236}">
                <a16:creationId xmlns:a16="http://schemas.microsoft.com/office/drawing/2014/main" id="{AAF5954A-C7B3-77BF-598F-21C2C1F13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6" y="264731"/>
            <a:ext cx="2303835" cy="1322573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C8BC64-096C-27CC-73F8-3C805453F9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908571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27327200" imgH="23859932" progId="Acrobat.Document.DC">
                  <p:embed/>
                </p:oleObj>
              </mc:Choice>
              <mc:Fallback>
                <p:oleObj name="Acrobat Document" r:id="rId6" imgW="27327200" imgH="2385993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5509E1-D728-E6B1-F686-BC53376662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white electric vehicle charging station&#10;&#10;Description automatically generated">
            <a:extLst>
              <a:ext uri="{FF2B5EF4-FFF2-40B4-BE49-F238E27FC236}">
                <a16:creationId xmlns:a16="http://schemas.microsoft.com/office/drawing/2014/main" id="{99BEE729-926E-EDF5-DBE9-CB2AEE824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7" y="273275"/>
            <a:ext cx="828310" cy="1305489"/>
          </a:xfrm>
          <a:prstGeom prst="rect">
            <a:avLst/>
          </a:prstGeom>
        </p:spPr>
      </p:pic>
      <p:pic>
        <p:nvPicPr>
          <p:cNvPr id="12" name="Picture 11" descr="A white rechargeable electric vehicle charging station&#10;&#10;Description automatically generated">
            <a:extLst>
              <a:ext uri="{FF2B5EF4-FFF2-40B4-BE49-F238E27FC236}">
                <a16:creationId xmlns:a16="http://schemas.microsoft.com/office/drawing/2014/main" id="{1A3A8B95-F941-EBCF-2FCB-F8E043929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1" y="273274"/>
            <a:ext cx="828310" cy="1305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764AA-88C0-FAA5-453A-7FCD354334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418AFDF-C445-E2D5-EBF9-8A19E9A58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9" y="418501"/>
            <a:ext cx="103015" cy="77156"/>
          </a:xfrm>
          <a:prstGeom prst="rect">
            <a:avLst/>
          </a:prstGeom>
        </p:spPr>
      </p:pic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35F8E50-1A39-2532-C5AD-82D5068BC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05" y="418501"/>
            <a:ext cx="103015" cy="77156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FC9F3C4-8EF2-6FB8-8768-8A43807DA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86" y="298592"/>
            <a:ext cx="103015" cy="771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113" y="449488"/>
            <a:ext cx="730375" cy="4949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63" y="410302"/>
            <a:ext cx="573679" cy="573679"/>
          </a:xfrm>
          <a:prstGeom prst="rect">
            <a:avLst/>
          </a:prstGeom>
        </p:spPr>
      </p:pic>
      <p:graphicFrame>
        <p:nvGraphicFramePr>
          <p:cNvPr id="24" name="表格 2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8404436"/>
              </p:ext>
            </p:extLst>
          </p:nvPr>
        </p:nvGraphicFramePr>
        <p:xfrm>
          <a:off x="268528" y="1172780"/>
          <a:ext cx="6376581" cy="5303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31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73">
                <a:tc row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</a:t>
                      </a:r>
                    </a:p>
                  </a:txBody>
                  <a:tcPr anchor="ctr"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Voltage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200-1000V (CCS2) </a:t>
                      </a:r>
                    </a:p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200-500V (CHAdeMO)</a:t>
                      </a:r>
                    </a:p>
                  </a:txBody>
                  <a:tcPr anchor="ctr">
                    <a:lnL>
                      <a:noFill/>
                    </a:lnL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Rated power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360/480kW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(CCS2)</a:t>
                      </a:r>
                      <a:endParaRPr lang="en-US" altLang="zh-CN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71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Cable Option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350A (CCS2)</a:t>
                      </a:r>
                    </a:p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500A liquid cooling (CCS2)</a:t>
                      </a:r>
                    </a:p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125A(CHAdeMO)</a:t>
                      </a:r>
                    </a:p>
                  </a:txBody>
                  <a:tcPr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AC-&gt;DC Transaction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100020K2C 20kW Modules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Peak efficiency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96% @half load rate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34">
                <a:tc rowSpan="5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Voltage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 400±10%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Frequency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50~60HZ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Factor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＞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0.99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THDi</a:t>
                      </a:r>
                      <a:endParaRPr lang="en-US" altLang="zh-CN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＜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Grounding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TT, TN-S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234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User Interface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Screen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15 inch HD high-contrast touchscreen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9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Payment terminal</a:t>
                      </a:r>
                      <a:endParaRPr lang="en-US" altLang="zh-CN" sz="9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RFID reader (ISO 14443 A + B to part 4 and ISO/IEC 15693, Mifare 1, NFC)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234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Mechanical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Dimensions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Protection level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IP55/IK10</a:t>
                      </a:r>
                    </a:p>
                  </a:txBody>
                  <a:tcPr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Standard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IEC 61851, IEC 62196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9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Size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Bank: W1400*D1000*H2100 mm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User Terminal: W750*D400*H2100 mm</a:t>
                      </a:r>
                    </a:p>
                  </a:txBody>
                  <a:tcPr anchor="ctr">
                    <a:lnL>
                      <a:noFill/>
                    </a:lnL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9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Communication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protocol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OCPP1.6 / OCPP2.0.1(2024)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DIN70121,</a:t>
                      </a:r>
                      <a:r>
                        <a:rPr lang="en-US" altLang="zh-CN" sz="9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ISO15118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973">
                <a:tc row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Environmental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Conditions</a:t>
                      </a:r>
                    </a:p>
                  </a:txBody>
                  <a:tcPr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Operating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temperature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-30 °C ~+65 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(derating over 50</a:t>
                      </a: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℃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381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Humidity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5%~95%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2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Altitude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&lt;2000m</a:t>
                      </a:r>
                    </a:p>
                  </a:txBody>
                  <a:tcPr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2" name="图片 3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6200000">
            <a:off x="2072924" y="-619131"/>
            <a:ext cx="66486" cy="3060000"/>
          </a:xfrm>
          <a:prstGeom prst="rect">
            <a:avLst/>
          </a:prstGeom>
        </p:spPr>
      </p:pic>
      <p:sp>
        <p:nvSpPr>
          <p:cNvPr id="35" name="标题 1"/>
          <p:cNvSpPr txBox="1"/>
          <p:nvPr/>
        </p:nvSpPr>
        <p:spPr>
          <a:xfrm>
            <a:off x="777290" y="460692"/>
            <a:ext cx="6833064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Distributed charger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480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（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CE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）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40A993B-265B-45C5-B6A6-9AB74C501211}"/>
              </a:ext>
            </a:extLst>
          </p:cNvPr>
          <p:cNvGrpSpPr/>
          <p:nvPr/>
        </p:nvGrpSpPr>
        <p:grpSpPr>
          <a:xfrm>
            <a:off x="6645109" y="1725665"/>
            <a:ext cx="2798727" cy="4262385"/>
            <a:chOff x="6613358" y="1404353"/>
            <a:chExt cx="2894769" cy="444795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5EEEF63-EC1B-45CE-A93B-C6167C1F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3358" y="3253741"/>
              <a:ext cx="1578142" cy="2304702"/>
            </a:xfrm>
            <a:prstGeom prst="rect">
              <a:avLst/>
            </a:prstGeom>
          </p:spPr>
        </p:pic>
        <p:pic>
          <p:nvPicPr>
            <p:cNvPr id="6" name="图片 5" descr="电子设备&#10;&#10;描述已自动生成">
              <a:extLst>
                <a:ext uri="{FF2B5EF4-FFF2-40B4-BE49-F238E27FC236}">
                  <a16:creationId xmlns:a16="http://schemas.microsoft.com/office/drawing/2014/main" id="{C21C987F-18E7-03A7-AB98-EB212095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19"/>
            <a:stretch/>
          </p:blipFill>
          <p:spPr>
            <a:xfrm>
              <a:off x="7151397" y="1404354"/>
              <a:ext cx="2356731" cy="4447952"/>
            </a:xfrm>
            <a:prstGeom prst="rect">
              <a:avLst/>
            </a:prstGeom>
          </p:spPr>
        </p:pic>
      </p:grpSp>
      <p:pic>
        <p:nvPicPr>
          <p:cNvPr id="9" name="Picture 8" descr="A close-up of a charging station&#10;&#10;Description automatically generated">
            <a:extLst>
              <a:ext uri="{FF2B5EF4-FFF2-40B4-BE49-F238E27FC236}">
                <a16:creationId xmlns:a16="http://schemas.microsoft.com/office/drawing/2014/main" id="{58196EF6-1A60-112C-EF04-88E01F6FA7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09" y="1653682"/>
            <a:ext cx="2929847" cy="4479766"/>
          </a:xfrm>
          <a:prstGeom prst="rect">
            <a:avLst/>
          </a:prstGeom>
        </p:spPr>
      </p:pic>
      <p:pic>
        <p:nvPicPr>
          <p:cNvPr id="5" name="Picture 4" descr="A white metal cabinet with drawers&#10;&#10;Description automatically generated">
            <a:extLst>
              <a:ext uri="{FF2B5EF4-FFF2-40B4-BE49-F238E27FC236}">
                <a16:creationId xmlns:a16="http://schemas.microsoft.com/office/drawing/2014/main" id="{7F2653CF-0DFE-027D-E1F4-039ED99F3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37" y="2104363"/>
            <a:ext cx="2611013" cy="3578403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C9EE8BC-632C-F102-27E2-F5D6C21E2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31055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27327200" imgH="23859932" progId="Acrobat.Document.DC">
                  <p:embed/>
                </p:oleObj>
              </mc:Choice>
              <mc:Fallback>
                <p:oleObj name="Acrobat Document" r:id="rId11" imgW="27327200" imgH="2385993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C8BC64-096C-27CC-73F8-3C805453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8289EFB9-9C6B-BF63-59BE-261B04D3AE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C0B84B-9E47-0A3E-101E-003F974534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73AFC08-7DA4-9AEE-453D-0BDF82C1A1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48" y="3824541"/>
            <a:ext cx="233506" cy="174892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1DFEC9-4E36-5DF7-D199-903C603529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76" y="2809648"/>
            <a:ext cx="286873" cy="214863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8861ED8-3784-F08C-CF25-352664EA78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75" y="2365268"/>
            <a:ext cx="207938" cy="1557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686568" y="353544"/>
            <a:ext cx="6533491" cy="503892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kumimoji="1" lang="en-US" altLang="zh-CN" sz="2000" b="1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25" name="表格 2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207675"/>
              </p:ext>
            </p:extLst>
          </p:nvPr>
        </p:nvGraphicFramePr>
        <p:xfrm>
          <a:off x="367666" y="1071817"/>
          <a:ext cx="6058771" cy="542180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1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7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770">
                <a:tc row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Output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Characteristic</a:t>
                      </a:r>
                    </a:p>
                  </a:txBody>
                  <a:tcPr marL="93262" marR="93262" marT="46631" marB="46631" anchor="ctr"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Output Voltage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200-1000V (CCS1)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200-500V (CHAdeMO)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Rated power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160-240kW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(CCS1)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Cable Option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300A (CCS1)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125A (CHAdeMO)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AC-&gt;DC</a:t>
                      </a:r>
                      <a:r>
                        <a:rPr lang="en-US" altLang="zh-CN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Transaction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100040K3B</a:t>
                      </a:r>
                      <a:r>
                        <a:rPr lang="en-US" altLang="zh-CN" sz="10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40kW Modules</a:t>
                      </a:r>
                      <a:endParaRPr lang="en-US" altLang="zh-CN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Peak efficiency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96% @half load rate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415">
                <a:tc rowSpan="5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Input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Characteristics</a:t>
                      </a:r>
                    </a:p>
                  </a:txBody>
                  <a:tcPr marL="93262" marR="93262" marT="46631" marB="46631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Input Voltage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AC 480±10%</a:t>
                      </a:r>
                      <a:r>
                        <a:rPr lang="en-US" altLang="zh-CN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(3P+N+PE)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Frequency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50~60Hz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Power Factor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＞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0.99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THDi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＜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5%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Grounding Type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TT, TN-S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415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User Interface</a:t>
                      </a:r>
                    </a:p>
                  </a:txBody>
                  <a:tcPr marL="93262" marR="93262" marT="46631" marB="46631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Screen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000"/>
                        <a:t>15 </a:t>
                      </a:r>
                      <a:r>
                        <a:rPr lang="en-US" altLang="zh-CN" sz="1000" dirty="0"/>
                        <a:t>inch HD high-contrast touchscreen</a:t>
                      </a:r>
                      <a:endParaRPr lang="en-US" altLang="zh-CN" sz="1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7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Payment terminal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RFID reader (ISO 14443 A + B to part 4 and ISO/IEC 15693, Mifare 1, NFC)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415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Mechanical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Dimensions</a:t>
                      </a:r>
                    </a:p>
                  </a:txBody>
                  <a:tcPr marL="93262" marR="93262" marT="46631" marB="46631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Protection level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IP55/IK10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Standard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UL 2202, UL 2231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Size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W(800~918)mm*D750mm*H2000mm</a:t>
                      </a:r>
                    </a:p>
                  </a:txBody>
                  <a:tcPr marL="89185" marR="89185" marT="44593" marB="44593"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17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Communication protocol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OCPP1.6 / OCPP2.0.1(2024)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DIN70121,</a:t>
                      </a:r>
                      <a:r>
                        <a:rPr lang="en-US" altLang="zh-CN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ISO15118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1770">
                <a:tc row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Environmental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Conditions</a:t>
                      </a:r>
                    </a:p>
                  </a:txBody>
                  <a:tcPr marL="93262" marR="93262" marT="46631" marB="46631"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Operating temperature</a:t>
                      </a:r>
                    </a:p>
                  </a:txBody>
                  <a:tcPr marL="89185" marR="89185" marT="44593" marB="44593"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-25 °C ~+65 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(derating over 50</a:t>
                      </a:r>
                      <a:r>
                        <a:rPr lang="zh-CN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℃</a:t>
                      </a: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89185" marR="89185" marT="44593" marB="44593"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381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Humidity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5%~95%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4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Altitude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&lt;2000m</a:t>
                      </a:r>
                    </a:p>
                  </a:txBody>
                  <a:tcPr marL="89185" marR="89185" marT="44593" marB="4459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318" y="4963710"/>
            <a:ext cx="3316318" cy="14335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6200000">
            <a:off x="2072924" y="-619131"/>
            <a:ext cx="66486" cy="3060000"/>
          </a:xfrm>
          <a:prstGeom prst="rect">
            <a:avLst/>
          </a:prstGeom>
        </p:spPr>
      </p:pic>
      <p:sp>
        <p:nvSpPr>
          <p:cNvPr id="23" name="标题 1"/>
          <p:cNvSpPr txBox="1"/>
          <p:nvPr/>
        </p:nvSpPr>
        <p:spPr>
          <a:xfrm>
            <a:off x="777290" y="460692"/>
            <a:ext cx="6833064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Integrated charger 240</a:t>
            </a:r>
            <a:r>
              <a:rPr kumimoji="1" lang="bg-BG" altLang="zh-CN" sz="28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</a:p>
          <a:p>
            <a:pPr>
              <a:lnSpc>
                <a:spcPct val="70000"/>
              </a:lnSpc>
            </a:pP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44" y="2809858"/>
            <a:ext cx="781889" cy="697685"/>
          </a:xfrm>
          <a:prstGeom prst="rect">
            <a:avLst/>
          </a:prstGeom>
        </p:spPr>
      </p:pic>
      <p:pic>
        <p:nvPicPr>
          <p:cNvPr id="7" name="Picture 6" descr="A white and black electric vehicle charging station&#10;&#10;Description automatically generated">
            <a:extLst>
              <a:ext uri="{FF2B5EF4-FFF2-40B4-BE49-F238E27FC236}">
                <a16:creationId xmlns:a16="http://schemas.microsoft.com/office/drawing/2014/main" id="{58A1A8AF-FE9F-1DBD-08B4-705C9F4FD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89" y="1052848"/>
            <a:ext cx="2237181" cy="3910862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14C6B7-A9CA-0964-E7A2-748C401E1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31055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27327200" imgH="23859932" progId="Acrobat.Document.DC">
                  <p:embed/>
                </p:oleObj>
              </mc:Choice>
              <mc:Fallback>
                <p:oleObj name="Acrobat Document" r:id="rId8" imgW="27327200" imgH="2385993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C8BC64-096C-27CC-73F8-3C805453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028F182C-8D54-ECF8-1E09-4D6C8DAE7C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550EF-63AC-B69B-7EB6-C0653F7E4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6CF1FFE-7CCE-9A3D-5B2A-7211B7C463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31" y="1459414"/>
            <a:ext cx="286873" cy="2148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4445116"/>
              </p:ext>
            </p:extLst>
          </p:nvPr>
        </p:nvGraphicFramePr>
        <p:xfrm>
          <a:off x="264593" y="1214788"/>
          <a:ext cx="6375489" cy="528209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50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845">
                <a:tc row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</a:t>
                      </a:r>
                    </a:p>
                  </a:txBody>
                  <a:tcPr marL="90313" marR="90313" marT="45157" marB="45157" anchor="ctr"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Output Voltage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0-1000V(CCS1)</a:t>
                      </a:r>
                    </a:p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200-500V(CHAdeMO)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Rated power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480kW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(CCS1)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Max Current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300A (CCS1)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500A liquid</a:t>
                      </a:r>
                      <a:r>
                        <a:rPr lang="en-US" altLang="zh-CN" sz="9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cooling </a:t>
                      </a: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(CCS1)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125A (CHAdeMO)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2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AC-&gt;DC</a:t>
                      </a:r>
                      <a:r>
                        <a:rPr lang="en-US" altLang="zh-CN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Transaction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100040K3B</a:t>
                      </a:r>
                      <a:r>
                        <a:rPr lang="en-US" altLang="zh-CN" sz="10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40kW Modules</a:t>
                      </a:r>
                      <a:endParaRPr lang="en-US" altLang="zh-CN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Peak efficiency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96% @half load rate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75">
                <a:tc rowSpan="5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Characteristics</a:t>
                      </a:r>
                    </a:p>
                  </a:txBody>
                  <a:tcPr marL="90313" marR="90313" marT="45157" marB="45157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Input Voltage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 480±10%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Frequency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50~60Hz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Factor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＞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0.99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9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THDi</a:t>
                      </a:r>
                      <a:endParaRPr lang="en-US" altLang="zh-CN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＜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2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Grounding Type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TT, TN-S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427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User Interface</a:t>
                      </a:r>
                    </a:p>
                  </a:txBody>
                  <a:tcPr marL="90313" marR="90313" marT="45157" marB="45157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Screen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15 inch HD high-contrast touchscreen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8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Payment terminal</a:t>
                      </a:r>
                      <a:endParaRPr lang="en-US" altLang="zh-CN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</a:rPr>
                        <a:t>RFID reader (ISO 14443 A + B to part 4 and ISO/IEC 15693, Mifare 1, NFC)</a:t>
                      </a:r>
                      <a:endParaRPr lang="en-US" altLang="zh-CN" sz="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lt"/>
                      </a:endParaRP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375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Mechanical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Dimensions</a:t>
                      </a:r>
                    </a:p>
                  </a:txBody>
                  <a:tcPr marL="90313" marR="90313" marT="45157" marB="45157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Protection level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IP55/NEMA3R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Standard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UL 2202, UL 2231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88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Size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Power Bank: W1400*D1000*H2100 mm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User Terminal: W450*D750*H2100 mm</a:t>
                      </a:r>
                    </a:p>
                  </a:txBody>
                  <a:tcPr marL="87905" marR="87905" marT="43953" marB="43953" anchor="ctr">
                    <a:lnL>
                      <a:noFill/>
                    </a:lnL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8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Communication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protocol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OCPP1.6 / OCPP2.0.1(2024)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DIN70121,</a:t>
                      </a:r>
                      <a:r>
                        <a:rPr lang="en-US" altLang="zh-CN" sz="9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ISO15118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8845">
                <a:tc row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Environmental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Conditions</a:t>
                      </a:r>
                    </a:p>
                  </a:txBody>
                  <a:tcPr marL="90313" marR="90313" marT="45157" marB="45157" anchor="ctr">
                    <a:lnL>
                      <a:noFill/>
                    </a:lnL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Operating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temperature</a:t>
                      </a:r>
                    </a:p>
                  </a:txBody>
                  <a:tcPr marL="87905" marR="87905" marT="43953" marB="43953"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-30 °C ~+65 °C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(derating over 50</a:t>
                      </a:r>
                      <a:r>
                        <a:rPr lang="zh-CN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℃</a:t>
                      </a: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87905" marR="87905" marT="43953" marB="43953" anchor="ctr"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381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Humidity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5%~95%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3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Altitude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&lt;2000m</a:t>
                      </a:r>
                    </a:p>
                  </a:txBody>
                  <a:tcPr marL="87905" marR="87905" marT="43953" marB="43953" anchor="ctr">
                    <a:lnT w="1270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T>
                    <a:lnB w="28575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6200000">
            <a:off x="2072924" y="-619131"/>
            <a:ext cx="66486" cy="306000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777289" y="460692"/>
            <a:ext cx="7150705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Distributed charger 480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49" y="279897"/>
            <a:ext cx="781889" cy="697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4" t="19617" r="19377" b="14023"/>
          <a:stretch>
            <a:fillRect/>
          </a:stretch>
        </p:blipFill>
        <p:spPr>
          <a:xfrm>
            <a:off x="8872257" y="1461378"/>
            <a:ext cx="3193867" cy="40644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19617" r="54445" b="14023"/>
          <a:stretch>
            <a:fillRect/>
          </a:stretch>
        </p:blipFill>
        <p:spPr>
          <a:xfrm>
            <a:off x="7139172" y="1521662"/>
            <a:ext cx="2169698" cy="4064418"/>
          </a:xfrm>
          <a:prstGeom prst="rect">
            <a:avLst/>
          </a:prstGeom>
        </p:spPr>
      </p:pic>
      <p:pic>
        <p:nvPicPr>
          <p:cNvPr id="5" name="Picture 4" descr="A white cabinet with a red button&#10;&#10;Description automatically generated">
            <a:extLst>
              <a:ext uri="{FF2B5EF4-FFF2-40B4-BE49-F238E27FC236}">
                <a16:creationId xmlns:a16="http://schemas.microsoft.com/office/drawing/2014/main" id="{92D511D0-4E50-4259-A274-41CD2DBF6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38" y="1488648"/>
            <a:ext cx="3176772" cy="4037148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8FA7DEC-C283-C70C-2132-283A89DB72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31055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7327200" imgH="23859932" progId="Acrobat.Document.DC">
                  <p:embed/>
                </p:oleObj>
              </mc:Choice>
              <mc:Fallback>
                <p:oleObj name="Acrobat Document" r:id="rId7" imgW="27327200" imgH="2385993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C8BC64-096C-27CC-73F8-3C805453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5ADF691E-3105-C205-05F6-43559F2E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2478F-BD02-C235-881C-45F5A895A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E872771-C172-D8F1-5B7C-98AABA7F7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21" y="1994994"/>
            <a:ext cx="286873" cy="214863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C132A7C-4CFD-254D-9CAB-20EBA0786A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83" y="1711741"/>
            <a:ext cx="229683" cy="172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61" y="549556"/>
            <a:ext cx="483566" cy="3580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8" y="496570"/>
            <a:ext cx="480508" cy="48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01" y="537529"/>
            <a:ext cx="370223" cy="36948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344" y="496383"/>
            <a:ext cx="432734" cy="50679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51" y="511502"/>
            <a:ext cx="419348" cy="419348"/>
          </a:xfrm>
          <a:prstGeom prst="rect">
            <a:avLst/>
          </a:prstGeom>
        </p:spPr>
      </p:pic>
      <p:sp>
        <p:nvSpPr>
          <p:cNvPr id="33" name="标题 1"/>
          <p:cNvSpPr txBox="1"/>
          <p:nvPr/>
        </p:nvSpPr>
        <p:spPr>
          <a:xfrm>
            <a:off x="680720" y="390525"/>
            <a:ext cx="3761105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777240" y="460375"/>
            <a:ext cx="3638550" cy="5168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AC Charger(CE) </a:t>
            </a:r>
          </a:p>
        </p:txBody>
      </p:sp>
      <p:sp>
        <p:nvSpPr>
          <p:cNvPr id="34" name="矩形 33"/>
          <p:cNvSpPr/>
          <p:nvPr/>
        </p:nvSpPr>
        <p:spPr>
          <a:xfrm>
            <a:off x="795705" y="772952"/>
            <a:ext cx="182245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For residential use</a:t>
            </a: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7338466"/>
              </p:ext>
            </p:extLst>
          </p:nvPr>
        </p:nvGraphicFramePr>
        <p:xfrm>
          <a:off x="620750" y="1392234"/>
          <a:ext cx="5485765" cy="4987925"/>
        </p:xfrm>
        <a:graphic>
          <a:graphicData uri="http://schemas.openxmlformats.org/drawingml/2006/table">
            <a:tbl>
              <a:tblPr/>
              <a:tblGrid>
                <a:gridCol w="1960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Product Name</a:t>
                      </a:r>
                      <a:endParaRPr lang="en-US" altLang="en-US" sz="105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kumimoji="1" lang="en-US" altLang="zh-CN" sz="1050" b="1" dirty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lt"/>
                        </a:rPr>
                        <a:t>AC Charger - CE</a:t>
                      </a:r>
                      <a:endParaRPr lang="en-US" altLang="en-US" sz="105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Rated Power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7kW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Weight(Bare </a:t>
                      </a:r>
                      <a:r>
                        <a:rPr lang="en-US" sz="105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Mechine</a:t>
                      </a: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)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3.8kg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Cable Length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5m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Protection Rating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IP65/IK10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Certification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CE, TUV mark, TR25, RCM, UKCA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Communication Method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Bluetooth/Wi-Fi/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Charging Status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LED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User Authentication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Plug and Charge/RFID/APP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Meter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Onboard Metering Capabilities （Class B）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Software </a:t>
                      </a:r>
                      <a:r>
                        <a:rPr lang="en-US" sz="105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upgrate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USB/OCPP 1.6J/APP /Protal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Dimensions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L336*W299*D120mm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Working Temperature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-30℃~+50℃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Operating Altitude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＜2000m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Color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Snow White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Noise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</a:rPr>
                        <a:t>≤15dB</a:t>
                      </a:r>
                      <a:endParaRPr lang="en-US" altLang="en-US" sz="1050" b="0" dirty="0">
                        <a:solidFill>
                          <a:srgbClr val="231F2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Installation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Floor-mounted/Wall-mounted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Grounding Scheme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TN-CS, TN-C, TN-S, TT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Input/Output current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</a:rPr>
                        <a:t>32A</a:t>
                      </a:r>
                      <a:endParaRPr lang="en-US" altLang="en-US" sz="1050" b="0" dirty="0">
                        <a:solidFill>
                          <a:srgbClr val="231F2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Input/Output current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</a:rPr>
                        <a:t>Single phase 230V（±10％）</a:t>
                      </a:r>
                      <a:endParaRPr lang="en-US" altLang="en-US" sz="1050" b="0" dirty="0">
                        <a:solidFill>
                          <a:srgbClr val="231F2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Frequency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</a:rPr>
                        <a:t>50/60Hz</a:t>
                      </a:r>
                      <a:endParaRPr lang="en-US" altLang="en-US" sz="1050" b="0" dirty="0">
                        <a:solidFill>
                          <a:srgbClr val="231F2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Humidity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</a:rPr>
                        <a:t>5%—95%</a:t>
                      </a:r>
                      <a:endParaRPr lang="en-US" altLang="en-US" sz="1050" b="0" dirty="0">
                        <a:solidFill>
                          <a:srgbClr val="231F2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16200000">
            <a:off x="1988014" y="-320066"/>
            <a:ext cx="61243" cy="2818679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C3CF06-41A2-94CA-F4BB-F53C5A637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31055"/>
              </p:ext>
            </p:extLst>
          </p:nvPr>
        </p:nvGraphicFramePr>
        <p:xfrm>
          <a:off x="10105474" y="122546"/>
          <a:ext cx="975419" cy="85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27327200" imgH="23859932" progId="Acrobat.Document.DC">
                  <p:embed/>
                </p:oleObj>
              </mc:Choice>
              <mc:Fallback>
                <p:oleObj name="Acrobat Document" r:id="rId9" imgW="27327200" imgH="2385993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C8BC64-096C-27CC-73F8-3C805453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05474" y="122546"/>
                        <a:ext cx="975419" cy="85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AB142912-C1AC-A113-DC4A-5C315AEB6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7" y="301986"/>
            <a:ext cx="550330" cy="520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D18316-0178-656A-D95E-229D93311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" y="6543208"/>
            <a:ext cx="12088888" cy="279365"/>
          </a:xfrm>
          <a:prstGeom prst="rect">
            <a:avLst/>
          </a:prstGeom>
        </p:spPr>
      </p:pic>
      <p:pic>
        <p:nvPicPr>
          <p:cNvPr id="7" name="Picture 6" descr="A car charging at a charging station&#10;&#10;Description automatically generated">
            <a:extLst>
              <a:ext uri="{FF2B5EF4-FFF2-40B4-BE49-F238E27FC236}">
                <a16:creationId xmlns:a16="http://schemas.microsoft.com/office/drawing/2014/main" id="{E2065D4D-1C30-F357-25A7-A8D0093CFB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01" y="1249682"/>
            <a:ext cx="3507788" cy="504837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871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14d4421-03f4-4289-8bd8-a5aeceeaad0b}"/>
  <p:tag name="TABLE_ENDDRAG_ORIGIN_RECT" val="399*417"/>
  <p:tag name="TABLE_ENDDRAG_RECT" val="525*98*399*4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3052e01-b7d3-4c1f-ad4c-b8334e1e643e}"/>
  <p:tag name="TABLE_ENDDRAG_ORIGIN_RECT" val="399*417"/>
  <p:tag name="TABLE_ENDDRAG_RECT" val="525*98*399*4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d7c7d5b-ee41-4c95-ac96-da529e7987e9}"/>
  <p:tag name="TABLE_ENDDRAG_ORIGIN_RECT" val="399*417"/>
  <p:tag name="TABLE_ENDDRAG_RECT" val="525*98*399*4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a010fa0-45b4-4d1f-bf7e-67055a7aefd3}"/>
  <p:tag name="TABLE_ENDDRAG_ORIGIN_RECT" val="399*417"/>
  <p:tag name="TABLE_ENDDRAG_RECT" val="525*98*399*4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1*427"/>
  <p:tag name="TABLE_ENDDRAG_RECT" val="48*100*431*42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1067</Words>
  <Application>Microsoft Office PowerPoint</Application>
  <PresentationFormat>Widescreen</PresentationFormat>
  <Paragraphs>342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微软雅黑</vt:lpstr>
      <vt:lpstr>Arial</vt:lpstr>
      <vt:lpstr>Calibri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ivy_Li</dc:creator>
  <cp:lastModifiedBy>Plamena Todorova</cp:lastModifiedBy>
  <cp:revision>22</cp:revision>
  <dcterms:created xsi:type="dcterms:W3CDTF">2024-08-15T05:44:50Z</dcterms:created>
  <dcterms:modified xsi:type="dcterms:W3CDTF">2024-09-17T13:45:59Z</dcterms:modified>
</cp:coreProperties>
</file>